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5878" autoAdjust="0"/>
  </p:normalViewPr>
  <p:slideViewPr>
    <p:cSldViewPr>
      <p:cViewPr>
        <p:scale>
          <a:sx n="68" d="100"/>
          <a:sy n="68" d="100"/>
        </p:scale>
        <p:origin x="-13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D0691-98D4-421F-B5DE-6CA179D9D590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1FDE7-7B14-4F09-BF88-8DB7928802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9999">
              <a:schemeClr val="accent1">
                <a:lumMod val="20000"/>
                <a:lumOff val="80000"/>
              </a:schemeClr>
            </a:gs>
            <a:gs pos="70000">
              <a:schemeClr val="accent3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B282EB-D685-42A2-BDDE-D2770E2ACA9E}" type="datetimeFigureOut">
              <a:rPr lang="pt-PT" smtClean="0"/>
              <a:pPr/>
              <a:t>08-12-2011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796EBC-BF95-415D-AC8D-9BE069F031DA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2924944"/>
            <a:ext cx="8136904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Organização Política e Administrativa de Portugal</a:t>
            </a:r>
            <a:endParaRPr lang="pt-P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87824" y="2204864"/>
            <a:ext cx="3312368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Formação Cívica</a:t>
            </a:r>
            <a:endParaRPr lang="pt-P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339752" y="119675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Escola EB, 2/3 de Rio Tinto</a:t>
            </a:r>
            <a:endParaRPr lang="pt-PT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5589240"/>
            <a:ext cx="3528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Felismina Pereira</a:t>
            </a:r>
          </a:p>
          <a:p>
            <a:pPr algn="just"/>
            <a:r>
              <a:rPr lang="pt-PT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André Costa</a:t>
            </a:r>
            <a:endParaRPr lang="pt-PT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7" descr="logo1_P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1100" y="836712"/>
            <a:ext cx="9613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933056"/>
            <a:ext cx="4111935" cy="2741290"/>
          </a:xfrm>
          <a:prstGeom prst="rect">
            <a:avLst/>
          </a:prstGeom>
          <a:ln w="190500" cap="sq">
            <a:solidFill>
              <a:schemeClr val="bg1">
                <a:lumMod val="9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908720"/>
            <a:ext cx="208823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8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Portugal</a:t>
            </a:r>
            <a:endParaRPr lang="pt-PT" sz="28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75656" y="2204864"/>
            <a:ext cx="12241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Ditadura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47864" y="2204864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25 de Abril de 1974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44208" y="2204864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Democracia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eta em ângulo recto para cima 7"/>
          <p:cNvSpPr/>
          <p:nvPr/>
        </p:nvSpPr>
        <p:spPr>
          <a:xfrm rot="5400000">
            <a:off x="575556" y="1880828"/>
            <a:ext cx="864096" cy="504056"/>
          </a:xfrm>
          <a:prstGeom prst="bent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1403648" y="2132856"/>
            <a:ext cx="1224136" cy="50405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6444208" y="2132856"/>
            <a:ext cx="1440160" cy="50405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3347864" y="2132856"/>
            <a:ext cx="2160240" cy="50405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6" name="Conexão recta 15"/>
          <p:cNvCxnSpPr>
            <a:stCxn id="9" idx="3"/>
            <a:endCxn id="11" idx="1"/>
          </p:cNvCxnSpPr>
          <p:nvPr/>
        </p:nvCxnSpPr>
        <p:spPr>
          <a:xfrm>
            <a:off x="2627784" y="2384884"/>
            <a:ext cx="72008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18"/>
          <p:cNvCxnSpPr>
            <a:stCxn id="11" idx="3"/>
            <a:endCxn id="10" idx="1"/>
          </p:cNvCxnSpPr>
          <p:nvPr/>
        </p:nvCxnSpPr>
        <p:spPr>
          <a:xfrm>
            <a:off x="5508104" y="2384884"/>
            <a:ext cx="936104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755576" y="3041293"/>
            <a:ext cx="3456384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u="sng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Princípios de uma democracia:</a:t>
            </a:r>
            <a:endParaRPr lang="pt-PT" sz="2000" u="sng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55576" y="3645024"/>
            <a:ext cx="5472608" cy="30008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A lei é a expressão da vontade geral;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Divisão de poderes: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Legislativo;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Executivo;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Judicial;</a:t>
            </a:r>
          </a:p>
          <a:p>
            <a:pPr marL="0" lvl="1"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Cumprimento da lei;</a:t>
            </a:r>
          </a:p>
          <a:p>
            <a:pPr marL="0" lvl="1"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Realização dos direitos e liberdades fundamentais;</a:t>
            </a:r>
          </a:p>
        </p:txBody>
      </p:sp>
      <p:sp>
        <p:nvSpPr>
          <p:cNvPr id="23" name="Rectângulo 22"/>
          <p:cNvSpPr/>
          <p:nvPr/>
        </p:nvSpPr>
        <p:spPr>
          <a:xfrm>
            <a:off x="539552" y="3068960"/>
            <a:ext cx="7560840" cy="36004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51" t="1981" r="2625" b="2579"/>
          <a:stretch>
            <a:fillRect/>
          </a:stretch>
        </p:blipFill>
        <p:spPr bwMode="auto">
          <a:xfrm>
            <a:off x="5076056" y="3429000"/>
            <a:ext cx="2664296" cy="2664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20" grpId="0"/>
      <p:bldP spid="22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019554"/>
            <a:ext cx="633670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Existem 3 tipos de democracia:</a:t>
            </a:r>
            <a:endParaRPr lang="pt-PT" sz="24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907247"/>
            <a:ext cx="7704856" cy="2169825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PT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PT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PT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83568" y="4886290"/>
            <a:ext cx="7776864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Qual a democracia que é exercida em Portugal ?</a:t>
            </a:r>
          </a:p>
        </p:txBody>
      </p:sp>
      <p:sp>
        <p:nvSpPr>
          <p:cNvPr id="8" name="Rectângulo 7"/>
          <p:cNvSpPr/>
          <p:nvPr/>
        </p:nvSpPr>
        <p:spPr>
          <a:xfrm>
            <a:off x="827584" y="3212976"/>
            <a:ext cx="7560840" cy="7920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899592" y="141277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99592" y="1844824"/>
            <a:ext cx="748883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Democracia direta 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os cidadãos intervêm diretamente na vida política;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899592" y="2276872"/>
            <a:ext cx="7416824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- Democracia semidireta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– os cidadãos participam na tomada de decisões propostas pelos seus representantes;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899592" y="328498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Democracia representativa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– são os representantes eleitos pelos cidadãos que desempenham as funções em seu nome;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944724"/>
            <a:ext cx="3816424" cy="738664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Presidente da República</a:t>
            </a:r>
            <a:endParaRPr lang="pt-PT" sz="28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2077105"/>
            <a:ext cx="8496944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85738" algn="just">
              <a:lnSpc>
                <a:spcPct val="150000"/>
              </a:lnSpc>
            </a:pPr>
            <a:r>
              <a:rPr lang="pt-PT" sz="2000" u="sng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As funções do Presidente da República são:</a:t>
            </a:r>
          </a:p>
          <a:p>
            <a:pPr marL="355600"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Representar a República Portuguesa;</a:t>
            </a:r>
          </a:p>
          <a:p>
            <a:pPr marL="355600" algn="just">
              <a:lnSpc>
                <a:spcPct val="150000"/>
              </a:lnSpc>
              <a:buFontTx/>
              <a:buChar char="-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arantir a independência nacional;</a:t>
            </a:r>
          </a:p>
          <a:p>
            <a:pPr marL="355600"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Regular o funcionamento das instituições;</a:t>
            </a:r>
          </a:p>
          <a:p>
            <a:pPr marL="355600" algn="just"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Comandante Supremo das Forças Armadas.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39552" y="4653136"/>
            <a:ext cx="8064896" cy="13388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 Presidente da República é eleito pelos cidadãos, através das eleições presidenciais, para um mandato de 5 anos, não podendo ser reeleito para um terceiro mandato consecutivo.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276872"/>
            <a:ext cx="3024336" cy="177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ângulo 11"/>
          <p:cNvSpPr/>
          <p:nvPr/>
        </p:nvSpPr>
        <p:spPr>
          <a:xfrm>
            <a:off x="395536" y="2060848"/>
            <a:ext cx="8568952" cy="223224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ângulo 12"/>
          <p:cNvSpPr/>
          <p:nvPr/>
        </p:nvSpPr>
        <p:spPr>
          <a:xfrm>
            <a:off x="395536" y="4653136"/>
            <a:ext cx="8568952" cy="1368152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052736"/>
            <a:ext cx="5472608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u="sng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Alguns poderes do Presidente da República:</a:t>
            </a:r>
            <a:endParaRPr lang="pt-PT" sz="2000" u="sng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844824"/>
            <a:ext cx="7704856" cy="17045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Nomeia o Primeiro-Ministro tendo em conta os resultados eleitorais e nomeia os restantes membros do Governo sob proposta do Primeiro-Ministro. Pode, por outro lado, demitir o Governo quando tal se torne necessário, o que implica convocar novas eleições legislativas.</a:t>
            </a:r>
          </a:p>
        </p:txBody>
      </p:sp>
      <p:sp>
        <p:nvSpPr>
          <p:cNvPr id="6" name="Rectângulo 5"/>
          <p:cNvSpPr/>
          <p:nvPr/>
        </p:nvSpPr>
        <p:spPr>
          <a:xfrm>
            <a:off x="467544" y="1772816"/>
            <a:ext cx="8352928" cy="432048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683568" y="3573016"/>
            <a:ext cx="7848872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Pode declarar a guerra ou fazer a paz, sob proposta do Governo e mediante autorização da Assembleia da República.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83568" y="4437112"/>
            <a:ext cx="7848872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Assina mas também pode vetar a promulgação ou assinatura de leis, decretos-leis, entre outros decretos do Governo.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83568" y="5374957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Decide sobre a convocação do referendo cuja realização lhe seja proposta pela Assembleia da República;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908720"/>
            <a:ext cx="28803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8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Primeiro-Ministro</a:t>
            </a:r>
            <a:endParaRPr lang="pt-PT" sz="28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2005097"/>
            <a:ext cx="7704856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u="sng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As funções do Primeiro-Ministro são: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Coordenar a ação dos ministros;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Representar o Governo;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Prestar contas à Assembleia da República;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Manter o Presidente da República informado;</a:t>
            </a:r>
          </a:p>
        </p:txBody>
      </p:sp>
      <p:sp>
        <p:nvSpPr>
          <p:cNvPr id="6" name="Rectângulo 5"/>
          <p:cNvSpPr/>
          <p:nvPr/>
        </p:nvSpPr>
        <p:spPr>
          <a:xfrm>
            <a:off x="395536" y="462700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Ao contrário do Presidente da República, não há limite para o número de mandatos (de 4 anos) como Primeiro-Ministro. Este é designado pelo Presidente da República, após eleições legislativas, destinadas a eleger os deputados para a Assembleia da República. Geralmente, o nomeado é o líder do partido vencedor das eleições.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424848"/>
            <a:ext cx="2808312" cy="158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ângulo 7"/>
          <p:cNvSpPr/>
          <p:nvPr/>
        </p:nvSpPr>
        <p:spPr>
          <a:xfrm>
            <a:off x="683568" y="908720"/>
            <a:ext cx="2952328" cy="79208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251520" y="1988840"/>
            <a:ext cx="8640960" cy="2376264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251520" y="4653136"/>
            <a:ext cx="8640960" cy="187220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052736"/>
            <a:ext cx="15841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PT" sz="28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Governo</a:t>
            </a:r>
            <a:endParaRPr lang="pt-PT" sz="28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39552" y="2010906"/>
            <a:ext cx="8064896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0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O Governo tem funções políticas, legislativas e administrativas</a:t>
            </a:r>
            <a:endParaRPr lang="pt-PT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251520" y="3284984"/>
            <a:ext cx="302433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t-PT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egociar com outros Estados ou organizações internacionais</a:t>
            </a:r>
            <a:endParaRPr lang="pt-PT" dirty="0"/>
          </a:p>
        </p:txBody>
      </p:sp>
      <p:sp>
        <p:nvSpPr>
          <p:cNvPr id="9" name="Rectângulo 8"/>
          <p:cNvSpPr/>
          <p:nvPr/>
        </p:nvSpPr>
        <p:spPr>
          <a:xfrm>
            <a:off x="3563888" y="3284984"/>
            <a:ext cx="266429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t-PT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ropor leis à Assembleia da República</a:t>
            </a:r>
            <a:endParaRPr lang="pt-PT" dirty="0"/>
          </a:p>
        </p:txBody>
      </p:sp>
      <p:sp>
        <p:nvSpPr>
          <p:cNvPr id="10" name="Rectângulo 9"/>
          <p:cNvSpPr/>
          <p:nvPr/>
        </p:nvSpPr>
        <p:spPr>
          <a:xfrm>
            <a:off x="6300192" y="3286725"/>
            <a:ext cx="2736304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t-PT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ecidir onde se gasta o dinheiro público</a:t>
            </a:r>
            <a:endParaRPr lang="pt-PT" dirty="0"/>
          </a:p>
        </p:txBody>
      </p:sp>
      <p:sp>
        <p:nvSpPr>
          <p:cNvPr id="11" name="Rectângulo 10"/>
          <p:cNvSpPr/>
          <p:nvPr/>
        </p:nvSpPr>
        <p:spPr>
          <a:xfrm>
            <a:off x="323528" y="4437112"/>
            <a:ext cx="8352928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 Primeiro-Ministro convida as pessoas que entende como mais capazes e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Presidente da República dá posse ao Primeiro-Ministro e ao Governo que, seguidamente, faz o respetivo Programa, apresentando-o à Assembleia da República. O Governo é constituído pelo Primeiro-Ministro, pelos ministros, secretários e subsecretários de Estado 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683568" y="980728"/>
            <a:ext cx="1584176" cy="648072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ângulo 12"/>
          <p:cNvSpPr/>
          <p:nvPr/>
        </p:nvSpPr>
        <p:spPr>
          <a:xfrm>
            <a:off x="1187624" y="2094052"/>
            <a:ext cx="6768752" cy="43204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ctângulo 13"/>
          <p:cNvSpPr/>
          <p:nvPr/>
        </p:nvSpPr>
        <p:spPr>
          <a:xfrm>
            <a:off x="251520" y="3212976"/>
            <a:ext cx="3096344" cy="79208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ângulo 14"/>
          <p:cNvSpPr/>
          <p:nvPr/>
        </p:nvSpPr>
        <p:spPr>
          <a:xfrm>
            <a:off x="3635896" y="3212976"/>
            <a:ext cx="2520280" cy="79208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6444208" y="3212976"/>
            <a:ext cx="2448272" cy="79208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60" name="Conexão recta 59"/>
          <p:cNvCxnSpPr/>
          <p:nvPr/>
        </p:nvCxnSpPr>
        <p:spPr>
          <a:xfrm>
            <a:off x="4283968" y="2520000"/>
            <a:ext cx="0" cy="2880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xão recta 74"/>
          <p:cNvCxnSpPr/>
          <p:nvPr/>
        </p:nvCxnSpPr>
        <p:spPr>
          <a:xfrm flipH="1">
            <a:off x="1691680" y="2808000"/>
            <a:ext cx="259228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xão recta unidireccional 76"/>
          <p:cNvCxnSpPr/>
          <p:nvPr/>
        </p:nvCxnSpPr>
        <p:spPr>
          <a:xfrm>
            <a:off x="1691680" y="2808000"/>
            <a:ext cx="0" cy="36004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xão recta unidireccional 78"/>
          <p:cNvCxnSpPr/>
          <p:nvPr/>
        </p:nvCxnSpPr>
        <p:spPr>
          <a:xfrm>
            <a:off x="4932040" y="2808000"/>
            <a:ext cx="0" cy="36004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xão recta unidireccional 80"/>
          <p:cNvCxnSpPr/>
          <p:nvPr/>
        </p:nvCxnSpPr>
        <p:spPr>
          <a:xfrm>
            <a:off x="7740352" y="2808000"/>
            <a:ext cx="0" cy="36004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xão recta 84"/>
          <p:cNvCxnSpPr/>
          <p:nvPr/>
        </p:nvCxnSpPr>
        <p:spPr>
          <a:xfrm>
            <a:off x="5364088" y="2520000"/>
            <a:ext cx="0" cy="2880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xão recta 85"/>
          <p:cNvCxnSpPr/>
          <p:nvPr/>
        </p:nvCxnSpPr>
        <p:spPr>
          <a:xfrm>
            <a:off x="7020272" y="2520000"/>
            <a:ext cx="0" cy="2880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xão recta 87"/>
          <p:cNvCxnSpPr/>
          <p:nvPr/>
        </p:nvCxnSpPr>
        <p:spPr>
          <a:xfrm flipH="1">
            <a:off x="4932040" y="2808000"/>
            <a:ext cx="43204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xão recta 88"/>
          <p:cNvCxnSpPr/>
          <p:nvPr/>
        </p:nvCxnSpPr>
        <p:spPr>
          <a:xfrm flipH="1">
            <a:off x="7020272" y="2808000"/>
            <a:ext cx="72008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ângulo 90"/>
          <p:cNvSpPr/>
          <p:nvPr/>
        </p:nvSpPr>
        <p:spPr>
          <a:xfrm>
            <a:off x="251520" y="4365104"/>
            <a:ext cx="8640960" cy="230425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3" grpId="0" animBg="1"/>
      <p:bldP spid="14" grpId="0" animBg="1"/>
      <p:bldP spid="15" grpId="0" animBg="1"/>
      <p:bldP spid="16" grpId="0" animBg="1"/>
      <p:bldP spid="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991181"/>
            <a:ext cx="388843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PT" sz="28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Assembleia da República</a:t>
            </a:r>
            <a:endParaRPr lang="pt-PT" sz="28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988840"/>
            <a:ext cx="7704856" cy="13388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É a assembleia representativa de todos os cidadãos portugueses e é composta por 180 a 230 deputados dos diferentes partidos eleitos pelos portugueses nas eleições legislativas.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83568" y="3723997"/>
            <a:ext cx="7704856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 Assembleia da República tem competências legislativas e de fiscalização às ações do Governo e quanto à última pode exercê-la através de vários instrumentos: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Reuniões quinzenais de perguntas ao Governo;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presentação de perguntas escritas sobre quaisquer atos do Governo;</a:t>
            </a:r>
          </a:p>
          <a:p>
            <a:pPr marL="3556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provação de moções de confiança ou de censura;</a:t>
            </a:r>
          </a:p>
        </p:txBody>
      </p:sp>
      <p:sp>
        <p:nvSpPr>
          <p:cNvPr id="7" name="Rectângulo 6"/>
          <p:cNvSpPr/>
          <p:nvPr/>
        </p:nvSpPr>
        <p:spPr>
          <a:xfrm>
            <a:off x="683568" y="908720"/>
            <a:ext cx="3960440" cy="648072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539552" y="1916832"/>
            <a:ext cx="8136904" cy="151216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539552" y="3717032"/>
            <a:ext cx="8136904" cy="266429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490</TotalTime>
  <Words>574</Words>
  <Application>Microsoft Office PowerPoint</Application>
  <PresentationFormat>Apresentação no Ecrã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Fluxo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André</dc:creator>
  <cp:lastModifiedBy>André</cp:lastModifiedBy>
  <cp:revision>50</cp:revision>
  <dcterms:created xsi:type="dcterms:W3CDTF">2011-12-04T12:28:58Z</dcterms:created>
  <dcterms:modified xsi:type="dcterms:W3CDTF">2011-12-08T14:01:58Z</dcterms:modified>
</cp:coreProperties>
</file>